
<file path=[Content_Types].xml><?xml version="1.0" encoding="utf-8"?>
<Types xmlns="http://schemas.openxmlformats.org/package/2006/content-types">
  <Override PartName="/ppt/slides/slide17.xml" ContentType="application/vnd.openxmlformats-officedocument.presentationml.slide+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s/slide15.xml" ContentType="application/vnd.openxmlformats-officedocument.presentationml.slide+xml"/>
  <Override PartName="/ppt/viewProps.xml" ContentType="application/vnd.openxmlformats-officedocument.presentationml.viewProps+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s/slide19.xml" ContentType="application/vnd.openxmlformats-officedocument.presentationml.slide+xml"/>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68" r:id="rId3"/>
    <p:sldId id="269" r:id="rId4"/>
    <p:sldId id="257" r:id="rId5"/>
    <p:sldId id="258" r:id="rId6"/>
    <p:sldId id="259" r:id="rId7"/>
    <p:sldId id="271" r:id="rId8"/>
    <p:sldId id="260" r:id="rId9"/>
    <p:sldId id="261" r:id="rId10"/>
    <p:sldId id="272" r:id="rId11"/>
    <p:sldId id="262" r:id="rId12"/>
    <p:sldId id="263" r:id="rId13"/>
    <p:sldId id="273" r:id="rId14"/>
    <p:sldId id="270" r:id="rId15"/>
    <p:sldId id="265" r:id="rId16"/>
    <p:sldId id="266" r:id="rId17"/>
    <p:sldId id="267" r:id="rId18"/>
    <p:sldId id="264" r:id="rId19"/>
    <p:sldId id="274"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15620"/>
    <p:restoredTop sz="94660"/>
  </p:normalViewPr>
  <p:slideViewPr>
    <p:cSldViewPr snapToGrid="0" snapToObjects="1">
      <p:cViewPr>
        <p:scale>
          <a:sx n="75" d="100"/>
          <a:sy n="75" d="100"/>
        </p:scale>
        <p:origin x="-1304" y="-6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7" Type="http://schemas.openxmlformats.org/officeDocument/2006/relationships/slide" Target="slides/slide6.xml"/><Relationship Id="rId1" Type="http://schemas.openxmlformats.org/officeDocument/2006/relationships/slideMaster" Target="slideMasters/slideMaster1.xml"/><Relationship Id="rId24" Type="http://schemas.openxmlformats.org/officeDocument/2006/relationships/theme" Target="theme/theme1.xml"/><Relationship Id="rId25" Type="http://schemas.openxmlformats.org/officeDocument/2006/relationships/tableStyles" Target="tableStyles.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14" Type="http://schemas.openxmlformats.org/officeDocument/2006/relationships/slide" Target="slides/slide13.xml"/><Relationship Id="rId23" Type="http://schemas.openxmlformats.org/officeDocument/2006/relationships/viewProps" Target="viewProps.xml"/><Relationship Id="rId4" Type="http://schemas.openxmlformats.org/officeDocument/2006/relationships/slide" Target="slides/slide3.xml"/><Relationship Id="rId11" Type="http://schemas.openxmlformats.org/officeDocument/2006/relationships/slide" Target="slides/slide10.xml"/><Relationship Id="rId6" Type="http://schemas.openxmlformats.org/officeDocument/2006/relationships/slide" Target="slides/slide5.xml"/><Relationship Id="rId16" Type="http://schemas.openxmlformats.org/officeDocument/2006/relationships/slide" Target="slides/slide15.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20" Type="http://schemas.openxmlformats.org/officeDocument/2006/relationships/slide" Target="slides/slide19.xml"/><Relationship Id="rId22" Type="http://schemas.openxmlformats.org/officeDocument/2006/relationships/presProps" Target="presProps.xml"/><Relationship Id="rId21" Type="http://schemas.openxmlformats.org/officeDocument/2006/relationships/printerSettings" Target="printerSettings/printerSettings1.bin"/><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44EB0FA-895A-C842-93CB-6AA18015224F}" type="datetimeFigureOut">
              <a:rPr lang="en-US" smtClean="0"/>
              <a:pPr/>
              <a:t>2/24/10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3ABE47-F6E7-3F4A-A165-1486FAB3A5B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4EB0FA-895A-C842-93CB-6AA18015224F}" type="datetimeFigureOut">
              <a:rPr lang="en-US" smtClean="0"/>
              <a:pPr/>
              <a:t>2/24/10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3ABE47-F6E7-3F4A-A165-1486FAB3A5B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4EB0FA-895A-C842-93CB-6AA18015224F}" type="datetimeFigureOut">
              <a:rPr lang="en-US" smtClean="0"/>
              <a:pPr/>
              <a:t>2/24/10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3ABE47-F6E7-3F4A-A165-1486FAB3A5B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4EB0FA-895A-C842-93CB-6AA18015224F}" type="datetimeFigureOut">
              <a:rPr lang="en-US" smtClean="0"/>
              <a:pPr/>
              <a:t>2/24/10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3ABE47-F6E7-3F4A-A165-1486FAB3A5B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4EB0FA-895A-C842-93CB-6AA18015224F}" type="datetimeFigureOut">
              <a:rPr lang="en-US" smtClean="0"/>
              <a:pPr/>
              <a:t>2/24/10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3ABE47-F6E7-3F4A-A165-1486FAB3A5B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44EB0FA-895A-C842-93CB-6AA18015224F}" type="datetimeFigureOut">
              <a:rPr lang="en-US" smtClean="0"/>
              <a:pPr/>
              <a:t>2/24/10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3ABE47-F6E7-3F4A-A165-1486FAB3A5B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44EB0FA-895A-C842-93CB-6AA18015224F}" type="datetimeFigureOut">
              <a:rPr lang="en-US" smtClean="0"/>
              <a:pPr/>
              <a:t>2/24/10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3ABE47-F6E7-3F4A-A165-1486FAB3A5B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4EB0FA-895A-C842-93CB-6AA18015224F}" type="datetimeFigureOut">
              <a:rPr lang="en-US" smtClean="0"/>
              <a:pPr/>
              <a:t>2/24/10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3ABE47-F6E7-3F4A-A165-1486FAB3A5B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4EB0FA-895A-C842-93CB-6AA18015224F}" type="datetimeFigureOut">
              <a:rPr lang="en-US" smtClean="0"/>
              <a:pPr/>
              <a:t>2/24/10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3ABE47-F6E7-3F4A-A165-1486FAB3A5B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4EB0FA-895A-C842-93CB-6AA18015224F}" type="datetimeFigureOut">
              <a:rPr lang="en-US" smtClean="0"/>
              <a:pPr/>
              <a:t>2/24/10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3ABE47-F6E7-3F4A-A165-1486FAB3A5B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4EB0FA-895A-C842-93CB-6AA18015224F}" type="datetimeFigureOut">
              <a:rPr lang="en-US" smtClean="0"/>
              <a:pPr/>
              <a:t>2/24/10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3ABE47-F6E7-3F4A-A165-1486FAB3A5B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4EB0FA-895A-C842-93CB-6AA18015224F}" type="datetimeFigureOut">
              <a:rPr lang="en-US" smtClean="0"/>
              <a:pPr/>
              <a:t>2/24/10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3ABE47-F6E7-3F4A-A165-1486FAB3A5B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07067"/>
            <a:ext cx="7772400" cy="2607733"/>
          </a:xfrm>
        </p:spPr>
        <p:style>
          <a:lnRef idx="1">
            <a:schemeClr val="accent1"/>
          </a:lnRef>
          <a:fillRef idx="3">
            <a:schemeClr val="accent1"/>
          </a:fillRef>
          <a:effectRef idx="2">
            <a:schemeClr val="accent1"/>
          </a:effectRef>
          <a:fontRef idx="minor">
            <a:schemeClr val="lt1"/>
          </a:fontRef>
        </p:style>
        <p:txBody>
          <a:bodyPr>
            <a:normAutofit/>
          </a:bodyPr>
          <a:lstStyle/>
          <a:p>
            <a:r>
              <a:rPr lang="en-US" sz="7200" dirty="0" smtClean="0"/>
              <a:t>Making Inferences</a:t>
            </a:r>
            <a:endParaRPr lang="en-US" sz="7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Content Placeholder 3" descr="kids running out of school.jpg"/>
          <p:cNvPicPr>
            <a:picLocks noGrp="1" noChangeAspect="1"/>
          </p:cNvPicPr>
          <p:nvPr>
            <p:ph idx="1"/>
          </p:nvPr>
        </p:nvPicPr>
        <p:blipFill>
          <a:blip r:embed="rId2"/>
          <a:srcRect l="-11936" r="-11936"/>
          <a:stretch>
            <a:fillRect/>
          </a:stretch>
        </p:blipFill>
        <p:spPr>
          <a:xfrm>
            <a:off x="1354667" y="1016000"/>
            <a:ext cx="6333066" cy="5063067"/>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lebron-james-gallery-61.jpg"/>
          <p:cNvPicPr>
            <a:picLocks noGrp="1" noChangeAspect="1"/>
          </p:cNvPicPr>
          <p:nvPr>
            <p:ph idx="1"/>
          </p:nvPr>
        </p:nvPicPr>
        <p:blipFill>
          <a:blip r:embed="rId2"/>
          <a:srcRect l="-26914" r="-26914"/>
          <a:stretch>
            <a:fillRect/>
          </a:stretch>
        </p:blipFill>
        <p:spPr>
          <a:xfrm>
            <a:off x="-491067" y="575734"/>
            <a:ext cx="10092398" cy="5550430"/>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3372060864_2e4c319a04.jpg"/>
          <p:cNvPicPr>
            <a:picLocks noGrp="1" noChangeAspect="1"/>
          </p:cNvPicPr>
          <p:nvPr>
            <p:ph idx="1"/>
          </p:nvPr>
        </p:nvPicPr>
        <p:blipFill>
          <a:blip r:embed="rId2"/>
          <a:srcRect l="-10459" r="-10459"/>
          <a:stretch>
            <a:fillRect/>
          </a:stretch>
        </p:blipFill>
        <p:spPr>
          <a:xfrm>
            <a:off x="-508000" y="524934"/>
            <a:ext cx="10184768" cy="5601230"/>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Content Placeholder 3" descr="twilight_line_inside_400.jpg"/>
          <p:cNvPicPr>
            <a:picLocks noGrp="1" noChangeAspect="1"/>
          </p:cNvPicPr>
          <p:nvPr>
            <p:ph idx="1"/>
          </p:nvPr>
        </p:nvPicPr>
        <p:blipFill>
          <a:blip r:embed="rId2"/>
          <a:srcRect l="-71145" r="-71145"/>
          <a:stretch>
            <a:fillRect/>
          </a:stretch>
        </p:blipFill>
        <p:spPr>
          <a:xfrm>
            <a:off x="-524933" y="355601"/>
            <a:ext cx="10176933" cy="6214532"/>
          </a:xfr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style>
          <a:lnRef idx="2">
            <a:schemeClr val="accent1"/>
          </a:lnRef>
          <a:fillRef idx="1">
            <a:schemeClr val="lt1"/>
          </a:fillRef>
          <a:effectRef idx="0">
            <a:schemeClr val="accent1"/>
          </a:effectRef>
          <a:fontRef idx="minor">
            <a:schemeClr val="dk1"/>
          </a:fontRef>
        </p:style>
        <p:txBody>
          <a:bodyPr>
            <a:normAutofit/>
          </a:bodyPr>
          <a:lstStyle/>
          <a:p>
            <a:pPr algn="ctr">
              <a:buNone/>
            </a:pPr>
            <a:r>
              <a:rPr lang="en-US" sz="8000" dirty="0" smtClean="0">
                <a:solidFill>
                  <a:srgbClr val="000090"/>
                </a:solidFill>
                <a:latin typeface="Capitals"/>
                <a:cs typeface="Capitals"/>
              </a:rPr>
              <a:t>Now – What does the text say?</a:t>
            </a:r>
          </a:p>
          <a:p>
            <a:pPr algn="ctr">
              <a:buNone/>
            </a:pPr>
            <a:r>
              <a:rPr lang="en-US" sz="8000" dirty="0" smtClean="0"/>
              <a:t> </a:t>
            </a:r>
            <a:r>
              <a:rPr lang="en-US" sz="6000" dirty="0" smtClean="0"/>
              <a:t>(Read between the lines)</a:t>
            </a:r>
            <a:endParaRPr lang="en-US" sz="6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7867" y="355600"/>
            <a:ext cx="8551333" cy="6163733"/>
          </a:xfrm>
        </p:spPr>
        <p:style>
          <a:lnRef idx="2">
            <a:schemeClr val="accent1"/>
          </a:lnRef>
          <a:fillRef idx="1">
            <a:schemeClr val="lt1"/>
          </a:fillRef>
          <a:effectRef idx="0">
            <a:schemeClr val="accent1"/>
          </a:effectRef>
          <a:fontRef idx="minor">
            <a:schemeClr val="dk1"/>
          </a:fontRef>
        </p:style>
        <p:txBody>
          <a:bodyPr>
            <a:normAutofit lnSpcReduction="10000"/>
          </a:bodyPr>
          <a:lstStyle/>
          <a:p>
            <a:pPr>
              <a:buNone/>
            </a:pPr>
            <a:r>
              <a:rPr lang="en-US" dirty="0" smtClean="0">
                <a:solidFill>
                  <a:srgbClr val="0000FF"/>
                </a:solidFill>
              </a:rPr>
              <a:t>    Read </a:t>
            </a:r>
            <a:r>
              <a:rPr lang="en-US" dirty="0">
                <a:solidFill>
                  <a:srgbClr val="0000FF"/>
                </a:solidFill>
              </a:rPr>
              <a:t>each of these conversations and then answer the questions.</a:t>
            </a:r>
          </a:p>
          <a:p>
            <a:pPr>
              <a:buNone/>
            </a:pPr>
            <a:r>
              <a:rPr lang="en-US" dirty="0" smtClean="0"/>
              <a:t> 1)	</a:t>
            </a:r>
            <a:r>
              <a:rPr lang="en-US" u="sng" dirty="0" smtClean="0"/>
              <a:t>Sue</a:t>
            </a:r>
            <a:r>
              <a:rPr lang="en-US" dirty="0" smtClean="0"/>
              <a:t>: 	</a:t>
            </a:r>
            <a:r>
              <a:rPr lang="en-US" dirty="0"/>
              <a:t>Look at the long line!  Do you think we’ll get in?</a:t>
            </a:r>
            <a:endParaRPr lang="en-US" dirty="0" smtClean="0"/>
          </a:p>
          <a:p>
            <a:pPr>
              <a:buNone/>
            </a:pPr>
            <a:r>
              <a:rPr lang="en-US" dirty="0" smtClean="0"/>
              <a:t>    </a:t>
            </a:r>
            <a:r>
              <a:rPr lang="en-US" u="sng" dirty="0" smtClean="0"/>
              <a:t>Bob</a:t>
            </a:r>
            <a:r>
              <a:rPr lang="en-US" dirty="0" smtClean="0"/>
              <a:t>:	</a:t>
            </a:r>
            <a:r>
              <a:rPr lang="en-US" dirty="0"/>
              <a:t>I think so.  Some of these people already have</a:t>
            </a:r>
            <a:r>
              <a:rPr lang="en-US" dirty="0" smtClean="0"/>
              <a:t>    tickets</a:t>
            </a:r>
            <a:r>
              <a:rPr lang="en-US" dirty="0"/>
              <a:t>.</a:t>
            </a:r>
            <a:endParaRPr lang="en-US" dirty="0" smtClean="0"/>
          </a:p>
          <a:p>
            <a:pPr>
              <a:buNone/>
            </a:pPr>
            <a:r>
              <a:rPr lang="en-US" dirty="0" smtClean="0"/>
              <a:t>    </a:t>
            </a:r>
            <a:r>
              <a:rPr lang="en-US" u="sng" dirty="0" smtClean="0"/>
              <a:t>Sue</a:t>
            </a:r>
            <a:r>
              <a:rPr lang="en-US" dirty="0" smtClean="0"/>
              <a:t>:	</a:t>
            </a:r>
            <a:r>
              <a:rPr lang="en-US" dirty="0"/>
              <a:t>How much are the tickets?</a:t>
            </a:r>
            <a:endParaRPr lang="en-US" dirty="0" smtClean="0"/>
          </a:p>
          <a:p>
            <a:pPr>
              <a:buNone/>
            </a:pPr>
            <a:r>
              <a:rPr lang="en-US" dirty="0" smtClean="0"/>
              <a:t>    </a:t>
            </a:r>
            <a:r>
              <a:rPr lang="en-US" u="sng" dirty="0" smtClean="0"/>
              <a:t>Bob</a:t>
            </a:r>
            <a:r>
              <a:rPr lang="en-US" dirty="0" smtClean="0"/>
              <a:t>:	</a:t>
            </a:r>
            <a:r>
              <a:rPr lang="en-US" dirty="0"/>
              <a:t>Only $4.50 for the first show.  I’ll </a:t>
            </a:r>
            <a:r>
              <a:rPr lang="en-US" dirty="0" smtClean="0"/>
              <a:t>pay.</a:t>
            </a:r>
          </a:p>
          <a:p>
            <a:pPr marL="514350" indent="-514350">
              <a:buNone/>
            </a:pPr>
            <a:r>
              <a:rPr lang="en-US" dirty="0" smtClean="0"/>
              <a:t>    </a:t>
            </a:r>
            <a:r>
              <a:rPr lang="en-US" u="sng" dirty="0" smtClean="0"/>
              <a:t>Sue</a:t>
            </a:r>
            <a:r>
              <a:rPr lang="en-US" dirty="0" smtClean="0"/>
              <a:t>:  Thanks</a:t>
            </a:r>
            <a:r>
              <a:rPr lang="en-US" dirty="0"/>
              <a:t>.  I’ll buy some popcorn.</a:t>
            </a:r>
            <a:endParaRPr lang="en-US" dirty="0" smtClean="0"/>
          </a:p>
          <a:p>
            <a:pPr marL="514350" indent="-514350">
              <a:buNone/>
            </a:pPr>
            <a:r>
              <a:rPr lang="en-US" dirty="0" smtClean="0"/>
              <a:t>    </a:t>
            </a:r>
            <a:r>
              <a:rPr lang="en-US" dirty="0" smtClean="0">
                <a:solidFill>
                  <a:srgbClr val="0000FF"/>
                </a:solidFill>
              </a:rPr>
              <a:t>What </a:t>
            </a:r>
            <a:r>
              <a:rPr lang="en-US" dirty="0">
                <a:solidFill>
                  <a:srgbClr val="0000FF"/>
                </a:solidFill>
              </a:rPr>
              <a:t>are these people talking about?</a:t>
            </a:r>
            <a:r>
              <a:rPr lang="en-US" dirty="0" smtClean="0">
                <a:solidFill>
                  <a:srgbClr val="0000FF"/>
                </a:solidFill>
              </a:rPr>
              <a:t> </a:t>
            </a:r>
          </a:p>
          <a:p>
            <a:pPr>
              <a:buNone/>
            </a:pPr>
            <a:r>
              <a:rPr lang="en-US" dirty="0" smtClean="0">
                <a:solidFill>
                  <a:srgbClr val="0000FF"/>
                </a:solidFill>
              </a:rPr>
              <a:t>    Where </a:t>
            </a:r>
            <a:r>
              <a:rPr lang="en-US" dirty="0">
                <a:solidFill>
                  <a:srgbClr val="0000FF"/>
                </a:solidFill>
              </a:rPr>
              <a:t>are they?</a:t>
            </a:r>
            <a:r>
              <a:rPr lang="en-US" dirty="0" smtClean="0">
                <a:solidFill>
                  <a:srgbClr val="0000FF"/>
                </a:solidFill>
              </a:rPr>
              <a:t> </a:t>
            </a:r>
          </a:p>
          <a:p>
            <a:pPr>
              <a:buNone/>
            </a:pPr>
            <a:r>
              <a:rPr lang="en-US" dirty="0" smtClean="0">
                <a:solidFill>
                  <a:srgbClr val="0000FF"/>
                </a:solidFill>
              </a:rPr>
              <a:t>    Which </a:t>
            </a:r>
            <a:r>
              <a:rPr lang="en-US" dirty="0">
                <a:solidFill>
                  <a:srgbClr val="0000FF"/>
                </a:solidFill>
              </a:rPr>
              <a:t>words helped you guess?</a:t>
            </a:r>
            <a:r>
              <a:rPr lang="en-US" dirty="0" smtClean="0">
                <a:solidFill>
                  <a:srgbClr val="0000FF"/>
                </a:solidFill>
              </a:rPr>
              <a:t> </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91067"/>
            <a:ext cx="8229600" cy="6028266"/>
          </a:xfrm>
        </p:spPr>
        <p:style>
          <a:lnRef idx="2">
            <a:schemeClr val="accent1"/>
          </a:lnRef>
          <a:fillRef idx="1">
            <a:schemeClr val="lt1"/>
          </a:fillRef>
          <a:effectRef idx="0">
            <a:schemeClr val="accent1"/>
          </a:effectRef>
          <a:fontRef idx="minor">
            <a:schemeClr val="dk1"/>
          </a:fontRef>
        </p:style>
        <p:txBody>
          <a:bodyPr>
            <a:normAutofit fontScale="92500" lnSpcReduction="10000"/>
          </a:bodyPr>
          <a:lstStyle/>
          <a:p>
            <a:pPr>
              <a:buNone/>
            </a:pPr>
            <a:r>
              <a:rPr lang="en-US" dirty="0" smtClean="0"/>
              <a:t>2) </a:t>
            </a:r>
            <a:r>
              <a:rPr lang="en-US" u="sng" dirty="0" smtClean="0"/>
              <a:t>Ann</a:t>
            </a:r>
            <a:r>
              <a:rPr lang="en-US" dirty="0" smtClean="0"/>
              <a:t>:	</a:t>
            </a:r>
            <a:r>
              <a:rPr lang="en-US" dirty="0"/>
              <a:t>Did you understand everything today?</a:t>
            </a:r>
            <a:endParaRPr lang="en-US" dirty="0" smtClean="0"/>
          </a:p>
          <a:p>
            <a:pPr>
              <a:buNone/>
            </a:pPr>
            <a:r>
              <a:rPr lang="en-US" dirty="0" smtClean="0"/>
              <a:t>     </a:t>
            </a:r>
            <a:r>
              <a:rPr lang="en-US" u="sng" dirty="0" smtClean="0"/>
              <a:t>Bill</a:t>
            </a:r>
            <a:r>
              <a:rPr lang="en-US" dirty="0" smtClean="0"/>
              <a:t>:	</a:t>
            </a:r>
            <a:r>
              <a:rPr lang="en-US" dirty="0"/>
              <a:t>No.  I’m so confused.</a:t>
            </a:r>
            <a:endParaRPr lang="en-US" dirty="0" smtClean="0"/>
          </a:p>
          <a:p>
            <a:pPr>
              <a:buNone/>
            </a:pPr>
            <a:r>
              <a:rPr lang="en-US" dirty="0" smtClean="0"/>
              <a:t>     </a:t>
            </a:r>
            <a:r>
              <a:rPr lang="en-US" u="sng" dirty="0" smtClean="0"/>
              <a:t>Ann</a:t>
            </a:r>
            <a:r>
              <a:rPr lang="en-US" dirty="0" smtClean="0"/>
              <a:t>:	</a:t>
            </a:r>
            <a:r>
              <a:rPr lang="en-US" dirty="0"/>
              <a:t>So am I.</a:t>
            </a:r>
            <a:endParaRPr lang="en-US" dirty="0" smtClean="0"/>
          </a:p>
          <a:p>
            <a:pPr>
              <a:buNone/>
            </a:pPr>
            <a:r>
              <a:rPr lang="en-US" dirty="0" smtClean="0"/>
              <a:t>     </a:t>
            </a:r>
            <a:r>
              <a:rPr lang="en-US" u="sng" dirty="0" smtClean="0"/>
              <a:t>Bill</a:t>
            </a:r>
            <a:r>
              <a:rPr lang="en-US" dirty="0" smtClean="0"/>
              <a:t>:	</a:t>
            </a:r>
            <a:r>
              <a:rPr lang="en-US" dirty="0"/>
              <a:t>She doesn’t explain things very well.  She</a:t>
            </a:r>
            <a:r>
              <a:rPr lang="en-US" dirty="0" smtClean="0"/>
              <a:t>     goes </a:t>
            </a:r>
            <a:r>
              <a:rPr lang="en-US" dirty="0"/>
              <a:t>too fast!</a:t>
            </a:r>
            <a:endParaRPr lang="en-US" dirty="0" smtClean="0"/>
          </a:p>
          <a:p>
            <a:pPr>
              <a:buNone/>
            </a:pPr>
            <a:r>
              <a:rPr lang="en-US" dirty="0" smtClean="0"/>
              <a:t>     </a:t>
            </a:r>
            <a:r>
              <a:rPr lang="en-US" u="sng" dirty="0" smtClean="0"/>
              <a:t>Ann</a:t>
            </a:r>
            <a:r>
              <a:rPr lang="en-US" dirty="0" smtClean="0"/>
              <a:t>:	</a:t>
            </a:r>
            <a:r>
              <a:rPr lang="en-US" dirty="0"/>
              <a:t>I know.  And now we’re going to have a test!</a:t>
            </a:r>
          </a:p>
          <a:p>
            <a:pPr>
              <a:buNone/>
            </a:pPr>
            <a:r>
              <a:rPr lang="en-US" dirty="0" smtClean="0"/>
              <a:t> </a:t>
            </a:r>
          </a:p>
          <a:p>
            <a:pPr>
              <a:buNone/>
            </a:pPr>
            <a:r>
              <a:rPr lang="en-US" dirty="0" smtClean="0">
                <a:solidFill>
                  <a:srgbClr val="0000FF"/>
                </a:solidFill>
              </a:rPr>
              <a:t>   What </a:t>
            </a:r>
            <a:r>
              <a:rPr lang="en-US" dirty="0">
                <a:solidFill>
                  <a:srgbClr val="0000FF"/>
                </a:solidFill>
              </a:rPr>
              <a:t>are these people talking about?</a:t>
            </a:r>
            <a:r>
              <a:rPr lang="en-US" dirty="0" smtClean="0">
                <a:solidFill>
                  <a:srgbClr val="0000FF"/>
                </a:solidFill>
              </a:rPr>
              <a:t> </a:t>
            </a:r>
          </a:p>
          <a:p>
            <a:pPr>
              <a:buNone/>
            </a:pPr>
            <a:r>
              <a:rPr lang="en-US" dirty="0" smtClean="0">
                <a:solidFill>
                  <a:srgbClr val="0000FF"/>
                </a:solidFill>
              </a:rPr>
              <a:t>   Where </a:t>
            </a:r>
            <a:r>
              <a:rPr lang="en-US" dirty="0">
                <a:solidFill>
                  <a:srgbClr val="0000FF"/>
                </a:solidFill>
              </a:rPr>
              <a:t>are they?</a:t>
            </a:r>
            <a:r>
              <a:rPr lang="en-US" dirty="0" smtClean="0">
                <a:solidFill>
                  <a:srgbClr val="0000FF"/>
                </a:solidFill>
              </a:rPr>
              <a:t> </a:t>
            </a:r>
          </a:p>
          <a:p>
            <a:pPr>
              <a:buNone/>
            </a:pPr>
            <a:r>
              <a:rPr lang="en-US" dirty="0" smtClean="0">
                <a:solidFill>
                  <a:srgbClr val="0000FF"/>
                </a:solidFill>
              </a:rPr>
              <a:t>   Which </a:t>
            </a:r>
            <a:r>
              <a:rPr lang="en-US" dirty="0">
                <a:solidFill>
                  <a:srgbClr val="0000FF"/>
                </a:solidFill>
              </a:rPr>
              <a:t>words helped you guess?</a:t>
            </a:r>
            <a:r>
              <a:rPr lang="en-US" dirty="0" smtClean="0">
                <a:solidFill>
                  <a:srgbClr val="0000FF"/>
                </a:solidFill>
              </a:rPr>
              <a:t> </a:t>
            </a:r>
          </a:p>
          <a:p>
            <a:pPr>
              <a:buNone/>
            </a:pPr>
            <a:r>
              <a:rPr lang="en-US" dirty="0" smtClean="0"/>
              <a:t>   </a:t>
            </a:r>
            <a:endParaRPr lang="en-US" dirty="0"/>
          </a:p>
        </p:txBody>
      </p:sp>
      <p:sp>
        <p:nvSpPr>
          <p:cNvPr id="4" name="Frame 3"/>
          <p:cNvSpPr/>
          <p:nvPr/>
        </p:nvSpPr>
        <p:spPr>
          <a:xfrm>
            <a:off x="11565467" y="1286933"/>
            <a:ext cx="914400" cy="914400"/>
          </a:xfrm>
          <a:prstGeom prst="fra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8000" y="355600"/>
            <a:ext cx="8229600" cy="6079067"/>
          </a:xfrm>
        </p:spPr>
        <p:style>
          <a:lnRef idx="2">
            <a:schemeClr val="accent1"/>
          </a:lnRef>
          <a:fillRef idx="1">
            <a:schemeClr val="lt1"/>
          </a:fillRef>
          <a:effectRef idx="0">
            <a:schemeClr val="accent1"/>
          </a:effectRef>
          <a:fontRef idx="minor">
            <a:schemeClr val="dk1"/>
          </a:fontRef>
        </p:style>
        <p:txBody>
          <a:bodyPr>
            <a:normAutofit fontScale="85000" lnSpcReduction="10000"/>
          </a:bodyPr>
          <a:lstStyle/>
          <a:p>
            <a:pPr>
              <a:buNone/>
            </a:pPr>
            <a:r>
              <a:rPr lang="en-US" dirty="0" smtClean="0"/>
              <a:t>3) </a:t>
            </a:r>
            <a:r>
              <a:rPr lang="en-US" u="sng" dirty="0" smtClean="0"/>
              <a:t>Abby</a:t>
            </a:r>
            <a:r>
              <a:rPr lang="en-US" dirty="0" smtClean="0"/>
              <a:t>:	</a:t>
            </a:r>
            <a:r>
              <a:rPr lang="en-US" dirty="0"/>
              <a:t>I can’t believe this is my last day here!</a:t>
            </a:r>
            <a:endParaRPr lang="en-US" dirty="0" smtClean="0"/>
          </a:p>
          <a:p>
            <a:pPr>
              <a:buNone/>
            </a:pPr>
            <a:r>
              <a:rPr lang="en-US" dirty="0" smtClean="0"/>
              <a:t>     </a:t>
            </a:r>
            <a:r>
              <a:rPr lang="en-US" u="sng" dirty="0" smtClean="0"/>
              <a:t>Dan</a:t>
            </a:r>
            <a:r>
              <a:rPr lang="en-US" dirty="0" smtClean="0"/>
              <a:t>:	</a:t>
            </a:r>
            <a:r>
              <a:rPr lang="en-US" dirty="0"/>
              <a:t>You’re leaving us today?</a:t>
            </a:r>
            <a:endParaRPr lang="en-US" dirty="0" smtClean="0"/>
          </a:p>
          <a:p>
            <a:pPr>
              <a:buNone/>
            </a:pPr>
            <a:r>
              <a:rPr lang="en-US" dirty="0" smtClean="0"/>
              <a:t>     </a:t>
            </a:r>
            <a:r>
              <a:rPr lang="en-US" u="sng" dirty="0" smtClean="0"/>
              <a:t>Abby</a:t>
            </a:r>
            <a:r>
              <a:rPr lang="en-US" dirty="0" smtClean="0"/>
              <a:t>:	</a:t>
            </a:r>
            <a:r>
              <a:rPr lang="en-US" dirty="0"/>
              <a:t>Yes.  I’m so nervous about this.</a:t>
            </a:r>
            <a:endParaRPr lang="en-US" dirty="0" smtClean="0"/>
          </a:p>
          <a:p>
            <a:pPr>
              <a:buNone/>
            </a:pPr>
            <a:r>
              <a:rPr lang="en-US" dirty="0" smtClean="0"/>
              <a:t>     </a:t>
            </a:r>
            <a:r>
              <a:rPr lang="en-US" u="sng" dirty="0" smtClean="0"/>
              <a:t>Dan</a:t>
            </a:r>
            <a:r>
              <a:rPr lang="en-US" dirty="0" smtClean="0"/>
              <a:t>:	</a:t>
            </a:r>
            <a:r>
              <a:rPr lang="en-US" dirty="0"/>
              <a:t>I’m sure it will be fine.</a:t>
            </a:r>
            <a:endParaRPr lang="en-US" dirty="0" smtClean="0"/>
          </a:p>
          <a:p>
            <a:pPr>
              <a:buNone/>
            </a:pPr>
            <a:r>
              <a:rPr lang="en-US" dirty="0" smtClean="0"/>
              <a:t>     </a:t>
            </a:r>
            <a:r>
              <a:rPr lang="en-US" u="sng" dirty="0" smtClean="0"/>
              <a:t>Abby</a:t>
            </a:r>
            <a:r>
              <a:rPr lang="en-US" dirty="0" smtClean="0"/>
              <a:t>:	</a:t>
            </a:r>
            <a:r>
              <a:rPr lang="en-US" dirty="0"/>
              <a:t>I don’t know.  It will be so different.</a:t>
            </a:r>
            <a:endParaRPr lang="en-US" dirty="0" smtClean="0"/>
          </a:p>
          <a:p>
            <a:pPr>
              <a:buNone/>
            </a:pPr>
            <a:r>
              <a:rPr lang="en-US" dirty="0" smtClean="0"/>
              <a:t>     </a:t>
            </a:r>
            <a:r>
              <a:rPr lang="en-US" u="sng" dirty="0" smtClean="0"/>
              <a:t>Dan</a:t>
            </a:r>
            <a:r>
              <a:rPr lang="en-US" dirty="0" smtClean="0"/>
              <a:t>:	</a:t>
            </a:r>
            <a:r>
              <a:rPr lang="en-US" dirty="0"/>
              <a:t>I thought you wanted a change.</a:t>
            </a:r>
            <a:endParaRPr lang="en-US" dirty="0" smtClean="0"/>
          </a:p>
          <a:p>
            <a:pPr>
              <a:buNone/>
            </a:pPr>
            <a:r>
              <a:rPr lang="en-US" dirty="0" smtClean="0"/>
              <a:t>     </a:t>
            </a:r>
            <a:r>
              <a:rPr lang="en-US" u="sng" dirty="0" smtClean="0"/>
              <a:t>Abby</a:t>
            </a:r>
            <a:r>
              <a:rPr lang="en-US" dirty="0" smtClean="0"/>
              <a:t>:	</a:t>
            </a:r>
            <a:r>
              <a:rPr lang="en-US" dirty="0"/>
              <a:t>Yes, I did.  I wanted more pay.  But now I’m </a:t>
            </a:r>
            <a:r>
              <a:rPr lang="en-US" dirty="0" smtClean="0"/>
              <a:t>not</a:t>
            </a:r>
          </a:p>
          <a:p>
            <a:pPr>
              <a:buNone/>
            </a:pPr>
            <a:r>
              <a:rPr lang="en-US" dirty="0" smtClean="0"/>
              <a:t>            sure </a:t>
            </a:r>
            <a:r>
              <a:rPr lang="en-US" dirty="0"/>
              <a:t>it was the right thing to do.</a:t>
            </a:r>
            <a:endParaRPr lang="en-US" dirty="0" smtClean="0"/>
          </a:p>
          <a:p>
            <a:pPr>
              <a:buNone/>
            </a:pPr>
            <a:r>
              <a:rPr lang="en-US" dirty="0" smtClean="0"/>
              <a:t>     </a:t>
            </a:r>
            <a:r>
              <a:rPr lang="en-US" u="sng" dirty="0" smtClean="0"/>
              <a:t>Dan</a:t>
            </a:r>
            <a:r>
              <a:rPr lang="en-US" dirty="0" smtClean="0"/>
              <a:t>:	</a:t>
            </a:r>
            <a:r>
              <a:rPr lang="en-US" dirty="0"/>
              <a:t>Stop worrying.  Everything will be fine.</a:t>
            </a:r>
          </a:p>
          <a:p>
            <a:pPr>
              <a:buNone/>
            </a:pPr>
            <a:r>
              <a:rPr lang="en-US" dirty="0"/>
              <a:t> </a:t>
            </a:r>
          </a:p>
          <a:p>
            <a:pPr>
              <a:buNone/>
            </a:pPr>
            <a:r>
              <a:rPr lang="en-US" dirty="0"/>
              <a:t> </a:t>
            </a:r>
          </a:p>
          <a:p>
            <a:pPr>
              <a:buNone/>
            </a:pPr>
            <a:r>
              <a:rPr lang="en-US" dirty="0">
                <a:solidFill>
                  <a:srgbClr val="0000FF"/>
                </a:solidFill>
              </a:rPr>
              <a:t>What inferences can you make from this conversation?</a:t>
            </a:r>
          </a:p>
          <a:p>
            <a:pPr>
              <a:buNone/>
            </a:pPr>
            <a:r>
              <a:rPr lang="en-US" dirty="0"/>
              <a:t> </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en-US" dirty="0" smtClean="0">
                <a:solidFill>
                  <a:srgbClr val="0000FF"/>
                </a:solidFill>
              </a:rPr>
              <a:t>It says…         I say…        So…</a:t>
            </a:r>
            <a:endParaRPr lang="en-US" dirty="0">
              <a:solidFill>
                <a:srgbClr val="0000FF"/>
              </a:solidFill>
            </a:endParaRPr>
          </a:p>
        </p:txBody>
      </p:sp>
      <p:sp>
        <p:nvSpPr>
          <p:cNvPr id="3" name="Content Placeholder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fontScale="92500" lnSpcReduction="10000"/>
          </a:bodyPr>
          <a:lstStyle/>
          <a:p>
            <a:r>
              <a:rPr lang="en-US" dirty="0"/>
              <a:t>Use the Graphic Organizer and make at least four inferences for the following paragraph.</a:t>
            </a:r>
          </a:p>
          <a:p>
            <a:pPr>
              <a:buNone/>
            </a:pPr>
            <a:r>
              <a:rPr lang="en-US" dirty="0"/>
              <a:t> </a:t>
            </a:r>
            <a:endParaRPr lang="en-US" dirty="0" smtClean="0"/>
          </a:p>
          <a:p>
            <a:r>
              <a:rPr lang="en-US" dirty="0" smtClean="0"/>
              <a:t>   The </a:t>
            </a:r>
            <a:r>
              <a:rPr lang="en-US" dirty="0"/>
              <a:t>young girl is standing on the corner.  She is wearing a bright red jacket and bright red snow pants.  She has a scarf tied around her face.  She is wearing striped mittens.  She looks to the left down the street.  She stamps her feet.  She puts her backpack on the ground.  She looks to the left down the street again.	</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53067"/>
            <a:ext cx="8229600" cy="4873097"/>
          </a:xfrm>
        </p:spPr>
        <p:txBody>
          <a:bodyPr>
            <a:normAutofit/>
          </a:bodyPr>
          <a:lstStyle/>
          <a:p>
            <a:pPr algn="ctr">
              <a:buNone/>
            </a:pPr>
            <a:r>
              <a:rPr lang="en-US" sz="9600" dirty="0" smtClean="0">
                <a:latin typeface="Wide Latin"/>
                <a:cs typeface="Wide Latin"/>
              </a:rPr>
              <a:t>THE</a:t>
            </a:r>
          </a:p>
          <a:p>
            <a:pPr algn="ctr">
              <a:buNone/>
            </a:pPr>
            <a:r>
              <a:rPr lang="en-US" sz="9600" dirty="0" smtClean="0">
                <a:latin typeface="Wide Latin"/>
                <a:cs typeface="Wide Latin"/>
              </a:rPr>
              <a:t>END</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oAutofit/>
          </a:bodyPr>
          <a:lstStyle/>
          <a:p>
            <a:r>
              <a:rPr lang="en-US" sz="7200" dirty="0" smtClean="0"/>
              <a:t>An inference is…</a:t>
            </a:r>
            <a:endParaRPr lang="en-US" sz="7200" dirty="0"/>
          </a:p>
        </p:txBody>
      </p:sp>
      <p:sp>
        <p:nvSpPr>
          <p:cNvPr id="3" name="Content Placeholder 2"/>
          <p:cNvSpPr>
            <a:spLocks noGrp="1"/>
          </p:cNvSpPr>
          <p:nvPr>
            <p:ph idx="1"/>
          </p:nvPr>
        </p:nvSpPr>
        <p:spPr/>
        <p:style>
          <a:lnRef idx="2">
            <a:schemeClr val="accent1"/>
          </a:lnRef>
          <a:fillRef idx="1">
            <a:schemeClr val="lt1"/>
          </a:fillRef>
          <a:effectRef idx="0">
            <a:schemeClr val="accent1"/>
          </a:effectRef>
          <a:fontRef idx="minor">
            <a:schemeClr val="dk1"/>
          </a:fontRef>
        </p:style>
        <p:txBody>
          <a:bodyPr/>
          <a:lstStyle/>
          <a:p>
            <a:pPr>
              <a:buNone/>
            </a:pPr>
            <a:r>
              <a:rPr lang="en-US" dirty="0" smtClean="0"/>
              <a:t>                        </a:t>
            </a:r>
          </a:p>
          <a:p>
            <a:pPr>
              <a:buNone/>
            </a:pPr>
            <a:r>
              <a:rPr lang="en-US" dirty="0" smtClean="0"/>
              <a:t>                          </a:t>
            </a:r>
            <a:r>
              <a:rPr lang="en-US" dirty="0" smtClean="0">
                <a:solidFill>
                  <a:srgbClr val="000090"/>
                </a:solidFill>
              </a:rPr>
              <a:t>What the text says</a:t>
            </a:r>
          </a:p>
          <a:p>
            <a:endParaRPr lang="en-US" dirty="0" smtClean="0"/>
          </a:p>
          <a:p>
            <a:pPr>
              <a:buNone/>
            </a:pPr>
            <a:r>
              <a:rPr lang="en-US" dirty="0" smtClean="0"/>
              <a:t>       </a:t>
            </a:r>
          </a:p>
          <a:p>
            <a:pPr>
              <a:buNone/>
            </a:pPr>
            <a:r>
              <a:rPr lang="en-US" dirty="0" smtClean="0"/>
              <a:t>          </a:t>
            </a:r>
            <a:r>
              <a:rPr lang="en-US" dirty="0" smtClean="0">
                <a:solidFill>
                  <a:srgbClr val="000090"/>
                </a:solidFill>
              </a:rPr>
              <a:t>My thoughts - background knowledge</a:t>
            </a:r>
          </a:p>
          <a:p>
            <a:pPr>
              <a:buNone/>
            </a:pPr>
            <a:endParaRPr lang="en-US" dirty="0" smtClean="0"/>
          </a:p>
          <a:p>
            <a:pPr>
              <a:buNone/>
            </a:pPr>
            <a:r>
              <a:rPr lang="en-US" dirty="0" smtClean="0">
                <a:solidFill>
                  <a:schemeClr val="tx1"/>
                </a:solidFill>
              </a:rPr>
              <a:t>                  (Reading between the lines)</a:t>
            </a:r>
          </a:p>
        </p:txBody>
      </p:sp>
      <p:sp>
        <p:nvSpPr>
          <p:cNvPr id="4" name="Plus 3"/>
          <p:cNvSpPr/>
          <p:nvPr/>
        </p:nvSpPr>
        <p:spPr>
          <a:xfrm>
            <a:off x="3928533" y="2917613"/>
            <a:ext cx="1200573" cy="1061720"/>
          </a:xfrm>
          <a:prstGeom prst="mathPlus">
            <a:avLst/>
          </a:prstGeom>
          <a:ln/>
        </p:spPr>
        <p:style>
          <a:lnRef idx="1">
            <a:schemeClr val="accent1"/>
          </a:lnRef>
          <a:fillRef idx="3">
            <a:schemeClr val="accent1"/>
          </a:fillRef>
          <a:effectRef idx="2">
            <a:schemeClr val="accent1"/>
          </a:effectRef>
          <a:fontRef idx="minor">
            <a:schemeClr val="lt1"/>
          </a:fontRef>
        </p:style>
      </p:sp>
      <p:sp>
        <p:nvSpPr>
          <p:cNvPr id="6" name="TextBox 5"/>
          <p:cNvSpPr txBox="1"/>
          <p:nvPr/>
        </p:nvSpPr>
        <p:spPr>
          <a:xfrm>
            <a:off x="-795867" y="1507067"/>
            <a:ext cx="184666" cy="369332"/>
          </a:xfrm>
          <a:prstGeom prst="rect">
            <a:avLst/>
          </a:prstGeom>
          <a:noFill/>
        </p:spPr>
        <p:txBody>
          <a:bodyPr wrap="none" rtlCol="0">
            <a:spAutoFit/>
          </a:bodyPr>
          <a:lstStyle/>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3468"/>
            <a:ext cx="8229600" cy="5482696"/>
          </a:xfrm>
        </p:spPr>
        <p:style>
          <a:lnRef idx="2">
            <a:schemeClr val="accent1"/>
          </a:lnRef>
          <a:fillRef idx="1">
            <a:schemeClr val="lt1"/>
          </a:fillRef>
          <a:effectRef idx="0">
            <a:schemeClr val="accent1"/>
          </a:effectRef>
          <a:fontRef idx="minor">
            <a:schemeClr val="dk1"/>
          </a:fontRef>
        </p:style>
        <p:txBody>
          <a:bodyPr>
            <a:normAutofit lnSpcReduction="10000"/>
          </a:bodyPr>
          <a:lstStyle/>
          <a:p>
            <a:pPr algn="ctr">
              <a:buNone/>
            </a:pPr>
            <a:r>
              <a:rPr lang="en-US" sz="9600" dirty="0" smtClean="0">
                <a:solidFill>
                  <a:srgbClr val="000090"/>
                </a:solidFill>
                <a:latin typeface="Capitals"/>
                <a:cs typeface="Capitals"/>
              </a:rPr>
              <a:t>What do the               pictures say?</a:t>
            </a:r>
            <a:endParaRPr lang="en-US" sz="9600" dirty="0">
              <a:solidFill>
                <a:srgbClr val="000090"/>
              </a:solidFill>
              <a:latin typeface="Capitals"/>
              <a:cs typeface="Capital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nervous.jpg"/>
          <p:cNvPicPr>
            <a:picLocks noGrp="1" noChangeAspect="1"/>
          </p:cNvPicPr>
          <p:nvPr>
            <p:ph idx="1"/>
          </p:nvPr>
        </p:nvPicPr>
        <p:blipFill>
          <a:blip r:embed="rId2"/>
          <a:srcRect l="-40915" r="-40915"/>
          <a:stretch>
            <a:fillRect/>
          </a:stretch>
        </p:blipFill>
        <p:spPr>
          <a:xfrm>
            <a:off x="-262292" y="773120"/>
            <a:ext cx="9815262" cy="5353043"/>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Content Placeholder 3" descr="sandra-bullock-copsjpg-0e28ffa514be2ba7_large.jpg"/>
          <p:cNvPicPr>
            <a:picLocks noGrp="1" noChangeAspect="1"/>
          </p:cNvPicPr>
          <p:nvPr>
            <p:ph idx="1"/>
          </p:nvPr>
        </p:nvPicPr>
        <p:blipFill>
          <a:blip r:embed="rId2"/>
          <a:srcRect l="-34391" r="-34391"/>
          <a:stretch>
            <a:fillRect/>
          </a:stretch>
        </p:blipFill>
        <p:spPr>
          <a:xfrm>
            <a:off x="-856247" y="270934"/>
            <a:ext cx="10949620" cy="6166578"/>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Content Placeholder 3" descr="testers.jpg"/>
          <p:cNvPicPr>
            <a:picLocks noGrp="1" noChangeAspect="1"/>
          </p:cNvPicPr>
          <p:nvPr>
            <p:ph idx="1"/>
          </p:nvPr>
        </p:nvPicPr>
        <p:blipFill>
          <a:blip r:embed="rId2"/>
          <a:srcRect l="-18187" r="-18187"/>
          <a:stretch>
            <a:fillRect/>
          </a:stretch>
        </p:blipFill>
        <p:spPr>
          <a:xfrm>
            <a:off x="457200" y="1109134"/>
            <a:ext cx="8229600" cy="4525963"/>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Content Placeholder 3" descr="taylorswift.jpg"/>
          <p:cNvPicPr>
            <a:picLocks noGrp="1" noChangeAspect="1"/>
          </p:cNvPicPr>
          <p:nvPr>
            <p:ph idx="1"/>
          </p:nvPr>
        </p:nvPicPr>
        <p:blipFill>
          <a:blip r:embed="rId2"/>
          <a:srcRect l="-16914" r="-16914"/>
          <a:stretch>
            <a:fillRect/>
          </a:stretch>
        </p:blipFill>
        <p:spPr>
          <a:xfrm>
            <a:off x="0" y="592668"/>
            <a:ext cx="9144000" cy="5757332"/>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college-football-fans.jpg"/>
          <p:cNvPicPr>
            <a:picLocks noGrp="1" noChangeAspect="1"/>
          </p:cNvPicPr>
          <p:nvPr>
            <p:ph idx="1"/>
          </p:nvPr>
        </p:nvPicPr>
        <p:blipFill>
          <a:blip r:embed="rId2"/>
          <a:srcRect l="-71221" r="-71221"/>
          <a:stretch>
            <a:fillRect/>
          </a:stretch>
        </p:blipFill>
        <p:spPr>
          <a:xfrm>
            <a:off x="-643466" y="494772"/>
            <a:ext cx="10639882" cy="5851525"/>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Content Placeholder 3" descr="tf06-american_idol2.jpg"/>
          <p:cNvPicPr>
            <a:picLocks noGrp="1" noChangeAspect="1"/>
          </p:cNvPicPr>
          <p:nvPr>
            <p:ph idx="1"/>
          </p:nvPr>
        </p:nvPicPr>
        <p:blipFill>
          <a:blip r:embed="rId2"/>
          <a:srcRect l="-42206" r="-42206"/>
          <a:stretch>
            <a:fillRect/>
          </a:stretch>
        </p:blipFill>
        <p:spPr>
          <a:xfrm>
            <a:off x="-728133" y="596371"/>
            <a:ext cx="10639882" cy="5851525"/>
          </a:xfr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246</TotalTime>
  <Words>454</Words>
  <Application>Microsoft Macintosh PowerPoint</Application>
  <PresentationFormat>On-screen Show (4:3)</PresentationFormat>
  <Paragraphs>50</Paragraphs>
  <Slides>19</Slides>
  <Notes>0</Notes>
  <HiddenSlides>0</HiddenSlides>
  <MMClips>0</MMClips>
  <ScaleCrop>false</ScaleCrop>
  <HeadingPairs>
    <vt:vector size="4" baseType="variant">
      <vt:variant>
        <vt:lpstr>Design Template</vt:lpstr>
      </vt:variant>
      <vt:variant>
        <vt:i4>1</vt:i4>
      </vt:variant>
      <vt:variant>
        <vt:lpstr>Slide Titles</vt:lpstr>
      </vt:variant>
      <vt:variant>
        <vt:i4>19</vt:i4>
      </vt:variant>
    </vt:vector>
  </HeadingPairs>
  <TitlesOfParts>
    <vt:vector size="20" baseType="lpstr">
      <vt:lpstr>Office Theme</vt:lpstr>
      <vt:lpstr>Making Inferences</vt:lpstr>
      <vt:lpstr>An inference is…</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It says…         I say…        So…</vt:lpstr>
      <vt:lpstr>Slide 19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Inferences</dc:title>
  <dc:creator>Marsha Kellogg</dc:creator>
  <cp:lastModifiedBy>Clayton</cp:lastModifiedBy>
  <cp:revision>6</cp:revision>
  <dcterms:created xsi:type="dcterms:W3CDTF">2010-02-25T03:39:52Z</dcterms:created>
  <dcterms:modified xsi:type="dcterms:W3CDTF">2010-02-25T03:42:55Z</dcterms:modified>
</cp:coreProperties>
</file>